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1" d="100"/>
          <a:sy n="101" d="100"/>
        </p:scale>
        <p:origin x="1852"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6D5CE8F4-CEC1-4C21-ACB8-BA1049753DBC}" type="datetimeFigureOut">
              <a:rPr lang="zh-CN" altLang="en-US" smtClean="0"/>
              <a:t>2026/10/27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1E11A1-D3F8-4F16-A54E-534CADA34854}"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D5CE8F4-CEC1-4C21-ACB8-BA1049753DBC}" type="datetimeFigureOut">
              <a:rPr lang="zh-CN" altLang="en-US" smtClean="0"/>
              <a:t>2026/10/27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1E11A1-D3F8-4F16-A54E-534CADA34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6D5CE8F4-CEC1-4C21-ACB8-BA1049753DBC}" type="datetimeFigureOut">
              <a:rPr lang="zh-CN" altLang="en-US" smtClean="0"/>
              <a:t>2026/10/27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1E11A1-D3F8-4F16-A54E-534CADA34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D5CE8F4-CEC1-4C21-ACB8-BA1049753DBC}" type="datetimeFigureOut">
              <a:rPr lang="zh-CN" altLang="en-US" smtClean="0"/>
              <a:t>2026/10/27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1E11A1-D3F8-4F16-A54E-534CADA34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D5CE8F4-CEC1-4C21-ACB8-BA1049753DBC}" type="datetimeFigureOut">
              <a:rPr lang="zh-CN" altLang="en-US" smtClean="0"/>
              <a:t>2026/10/27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1E11A1-D3F8-4F16-A54E-534CADA34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6D5CE8F4-CEC1-4C21-ACB8-BA1049753DBC}" type="datetimeFigureOut">
              <a:rPr lang="zh-CN" altLang="en-US" smtClean="0"/>
              <a:t>2026/10/27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01E11A1-D3F8-4F16-A54E-534CADA34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D5CE8F4-CEC1-4C21-ACB8-BA1049753DBC}" type="datetimeFigureOut">
              <a:rPr lang="zh-CN" altLang="en-US" smtClean="0"/>
              <a:t>2026/10/27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01E11A1-D3F8-4F16-A54E-534CADA34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6D5CE8F4-CEC1-4C21-ACB8-BA1049753DBC}" type="datetimeFigureOut">
              <a:rPr lang="zh-CN" altLang="en-US" smtClean="0"/>
              <a:t>2026/10/27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1E11A1-D3F8-4F16-A54E-534CADA34854}"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6D5CE8F4-CEC1-4C21-ACB8-BA1049753DBC}" type="datetimeFigureOut">
              <a:rPr lang="zh-CN" altLang="en-US" smtClean="0"/>
              <a:t>2026/10/27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1E11A1-D3F8-4F16-A54E-534CADA34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D5CE8F4-CEC1-4C21-ACB8-BA1049753DBC}" type="datetimeFigureOut">
              <a:rPr lang="zh-CN" altLang="en-US" smtClean="0"/>
              <a:t>2026/10/27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1E11A1-D3F8-4F16-A54E-534CADA34854}"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D5CE8F4-CEC1-4C21-ACB8-BA1049753DBC}" type="datetimeFigureOut">
              <a:rPr lang="zh-CN" altLang="en-US" smtClean="0"/>
              <a:t>2026/10/27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1E11A1-D3F8-4F16-A54E-534CADA34854}"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5CE8F4-CEC1-4C21-ACB8-BA1049753DBC}" type="datetimeFigureOut">
              <a:rPr lang="zh-CN" altLang="en-US" smtClean="0"/>
              <a:t>2026/10/27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1E11A1-D3F8-4F16-A54E-534CADA34854}"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540626" y="1396683"/>
            <a:ext cx="9144000" cy="2387600"/>
          </a:xfrm>
        </p:spPr>
        <p:txBody>
          <a:bodyPr>
            <a:normAutofit fontScale="90000"/>
          </a:bodyPr>
          <a:lstStyle/>
          <a:p>
            <a:r>
              <a:rPr lang="en-US" altLang="zh-CN" b="1" dirty="0" smtClean="0"/>
              <a:t>2025-2026</a:t>
            </a:r>
            <a:r>
              <a:rPr lang="zh-CN" altLang="en-US" b="1" dirty="0" smtClean="0"/>
              <a:t>学年外语学院</a:t>
            </a:r>
            <a:r>
              <a:rPr lang="en-US" altLang="zh-CN" b="1" dirty="0" smtClean="0"/>
              <a:t/>
            </a:r>
            <a:br>
              <a:rPr lang="en-US" altLang="zh-CN" b="1" dirty="0" smtClean="0"/>
            </a:br>
            <a:r>
              <a:rPr lang="zh-CN" altLang="en-US" b="1" dirty="0" smtClean="0"/>
              <a:t>课程</a:t>
            </a:r>
            <a:r>
              <a:rPr lang="zh-CN" altLang="en-US" b="1" dirty="0"/>
              <a:t>教学优秀</a:t>
            </a:r>
            <a:r>
              <a:rPr lang="zh-CN" altLang="en-US" b="1" dirty="0" smtClean="0"/>
              <a:t>奖申报</a:t>
            </a:r>
            <a:r>
              <a:rPr lang="zh-CN" altLang="en-US" b="1" dirty="0"/>
              <a:t/>
            </a:r>
            <a:br>
              <a:rPr lang="zh-CN" altLang="en-US" b="1" dirty="0"/>
            </a:br>
            <a:endParaRPr lang="zh-CN" altLang="en-US" dirty="0"/>
          </a:p>
        </p:txBody>
      </p:sp>
      <p:sp>
        <p:nvSpPr>
          <p:cNvPr id="3" name="副标题 2"/>
          <p:cNvSpPr>
            <a:spLocks noGrp="1"/>
          </p:cNvSpPr>
          <p:nvPr>
            <p:ph type="subTitle" idx="1"/>
          </p:nvPr>
        </p:nvSpPr>
        <p:spPr>
          <a:xfrm>
            <a:off x="1540626" y="3876358"/>
            <a:ext cx="9144000" cy="1655762"/>
          </a:xfrm>
        </p:spPr>
        <p:txBody>
          <a:bodyPr/>
          <a:lstStyle/>
          <a:p>
            <a:r>
              <a:rPr lang="zh-CN" altLang="en-US" dirty="0" smtClean="0"/>
              <a:t>申请述职汇报</a:t>
            </a:r>
            <a:endParaRPr lang="en-US" altLang="zh-CN" dirty="0" smtClean="0"/>
          </a:p>
          <a:p>
            <a:r>
              <a:rPr lang="zh-CN" altLang="en-US" dirty="0" smtClean="0"/>
              <a:t>申请人：</a:t>
            </a:r>
            <a:endParaRPr lang="en-US" altLang="zh-CN" dirty="0" smtClean="0"/>
          </a:p>
          <a:p>
            <a:r>
              <a:rPr lang="zh-CN" altLang="en-US" dirty="0" smtClean="0"/>
              <a:t>申请课程：</a:t>
            </a:r>
            <a:endParaRPr lang="zh-CN"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63879" y="62662"/>
            <a:ext cx="10515600" cy="1325563"/>
          </a:xfrm>
        </p:spPr>
        <p:txBody>
          <a:bodyPr/>
          <a:lstStyle/>
          <a:p>
            <a:r>
              <a:rPr lang="zh-CN" altLang="en-US" dirty="0" smtClean="0"/>
              <a:t>述职内容包含以下内容：</a:t>
            </a:r>
            <a:endParaRPr lang="zh-CN" altLang="en-US" dirty="0"/>
          </a:p>
        </p:txBody>
      </p:sp>
      <p:sp>
        <p:nvSpPr>
          <p:cNvPr id="3" name="内容占位符 2"/>
          <p:cNvSpPr>
            <a:spLocks noGrp="1"/>
          </p:cNvSpPr>
          <p:nvPr>
            <p:ph idx="1"/>
          </p:nvPr>
        </p:nvSpPr>
        <p:spPr>
          <a:xfrm>
            <a:off x="214745" y="1388225"/>
            <a:ext cx="11705705" cy="5004262"/>
          </a:xfrm>
        </p:spPr>
        <p:txBody>
          <a:bodyPr>
            <a:normAutofit fontScale="85000" lnSpcReduction="20000"/>
          </a:bodyPr>
          <a:lstStyle/>
          <a:p>
            <a:r>
              <a:rPr lang="zh-CN" altLang="en-US" b="1" dirty="0"/>
              <a:t>（</a:t>
            </a:r>
            <a:r>
              <a:rPr lang="en-US" altLang="zh-CN" b="1" dirty="0"/>
              <a:t>1</a:t>
            </a:r>
            <a:r>
              <a:rPr lang="zh-CN" altLang="en-US" b="1" dirty="0" smtClean="0"/>
              <a:t>）</a:t>
            </a:r>
            <a:r>
              <a:rPr lang="zh-CN" altLang="en-US" b="1" dirty="0" smtClean="0">
                <a:solidFill>
                  <a:schemeClr val="tx1"/>
                </a:solidFill>
              </a:rPr>
              <a:t>参评教师</a:t>
            </a:r>
            <a:r>
              <a:rPr lang="en-US" altLang="zh-CN" b="1" dirty="0" smtClean="0">
                <a:solidFill>
                  <a:schemeClr val="tx1"/>
                </a:solidFill>
              </a:rPr>
              <a:t>2025-2026</a:t>
            </a:r>
            <a:r>
              <a:rPr lang="zh-CN" altLang="en-US" b="1" dirty="0" smtClean="0">
                <a:solidFill>
                  <a:schemeClr val="tx1"/>
                </a:solidFill>
              </a:rPr>
              <a:t>学年参评课程的学生评教成绩百分比和当学期教师的学生评教成绩百分比</a:t>
            </a:r>
            <a:endParaRPr lang="zh-CN" altLang="en-US" b="1" dirty="0" smtClean="0"/>
          </a:p>
          <a:p>
            <a:r>
              <a:rPr lang="zh-CN" altLang="en-US" b="1" dirty="0" smtClean="0"/>
              <a:t>（</a:t>
            </a:r>
            <a:r>
              <a:rPr lang="en-US" altLang="zh-CN" b="1" dirty="0" smtClean="0"/>
              <a:t>2</a:t>
            </a:r>
            <a:r>
              <a:rPr lang="zh-CN" altLang="en-US" b="1" dirty="0" smtClean="0"/>
              <a:t>）参评课程名称、学生数、学生评教成绩</a:t>
            </a:r>
            <a:endParaRPr lang="en-US" altLang="zh-CN" b="1" dirty="0" smtClean="0"/>
          </a:p>
          <a:p>
            <a:r>
              <a:rPr lang="zh-CN" altLang="en-US" b="1" dirty="0" smtClean="0"/>
              <a:t>（</a:t>
            </a:r>
            <a:r>
              <a:rPr lang="en-US" altLang="zh-CN" b="1" dirty="0" smtClean="0"/>
              <a:t>3</a:t>
            </a:r>
            <a:r>
              <a:rPr lang="zh-CN" altLang="en-US" b="1" dirty="0" smtClean="0"/>
              <a:t>）该学年教师授课总门数、授课总学分、各门课程的学生数和学生评教成绩</a:t>
            </a:r>
            <a:endParaRPr lang="en-US" altLang="zh-CN" b="1" dirty="0" smtClean="0"/>
          </a:p>
          <a:p>
            <a:r>
              <a:rPr lang="zh-CN" altLang="en-US" b="1" dirty="0" smtClean="0"/>
              <a:t>（</a:t>
            </a:r>
            <a:r>
              <a:rPr lang="en-US" altLang="zh-CN" b="1" dirty="0"/>
              <a:t>4</a:t>
            </a:r>
            <a:r>
              <a:rPr lang="zh-CN" altLang="en-US" b="1" dirty="0" smtClean="0"/>
              <a:t>）教研教改项目、课程建设项目、教材项目、教材出版</a:t>
            </a:r>
            <a:endParaRPr lang="en-US" altLang="zh-CN" b="1" dirty="0" smtClean="0"/>
          </a:p>
          <a:p>
            <a:r>
              <a:rPr lang="zh-CN" altLang="en-US" b="1" dirty="0" smtClean="0"/>
              <a:t>（</a:t>
            </a:r>
            <a:r>
              <a:rPr lang="en-US" altLang="zh-CN" b="1" dirty="0" smtClean="0"/>
              <a:t>5</a:t>
            </a:r>
            <a:r>
              <a:rPr lang="zh-CN" altLang="en-US" b="1" dirty="0" smtClean="0"/>
              <a:t>）教学获奖</a:t>
            </a:r>
            <a:endParaRPr lang="en-US" altLang="zh-CN" b="1" dirty="0" smtClean="0"/>
          </a:p>
          <a:p>
            <a:r>
              <a:rPr lang="zh-CN" altLang="en-US" b="1" dirty="0" smtClean="0"/>
              <a:t>（</a:t>
            </a:r>
            <a:r>
              <a:rPr lang="en-US" altLang="zh-CN" b="1" dirty="0"/>
              <a:t>6</a:t>
            </a:r>
            <a:r>
              <a:rPr lang="zh-CN" altLang="en-US" b="1" dirty="0" smtClean="0"/>
              <a:t>）</a:t>
            </a:r>
            <a:r>
              <a:rPr lang="zh-CN" altLang="en-US" b="1" dirty="0"/>
              <a:t>指导创新创业项目、指导本科生发表论文、指导本科生学科竞赛</a:t>
            </a:r>
            <a:r>
              <a:rPr lang="zh-CN" altLang="en-US" b="1" dirty="0" smtClean="0"/>
              <a:t>获奖</a:t>
            </a:r>
            <a:endParaRPr lang="en-US" altLang="zh-CN" b="1" dirty="0"/>
          </a:p>
          <a:p>
            <a:r>
              <a:rPr lang="zh-CN" altLang="en-US" b="1" dirty="0" smtClean="0"/>
              <a:t>（</a:t>
            </a:r>
            <a:r>
              <a:rPr lang="en-US" altLang="zh-CN" b="1" dirty="0" smtClean="0"/>
              <a:t>7</a:t>
            </a:r>
            <a:r>
              <a:rPr lang="zh-CN" altLang="en-US" b="1" dirty="0" smtClean="0"/>
              <a:t>）</a:t>
            </a:r>
            <a:r>
              <a:rPr lang="zh-CN" altLang="en-US" b="1" dirty="0" smtClean="0"/>
              <a:t>开设微专业</a:t>
            </a:r>
            <a:r>
              <a:rPr lang="en-US" altLang="zh-CN" b="1" dirty="0" smtClean="0"/>
              <a:t>/</a:t>
            </a:r>
            <a:r>
              <a:rPr lang="zh-CN" altLang="en-US" b="1" dirty="0" smtClean="0"/>
              <a:t>微课程、开设新</a:t>
            </a:r>
            <a:r>
              <a:rPr lang="zh-CN" altLang="en-US" b="1" dirty="0" smtClean="0"/>
              <a:t>课、</a:t>
            </a:r>
            <a:r>
              <a:rPr lang="zh-CN" altLang="en-US" b="1" dirty="0" smtClean="0"/>
              <a:t>开设</a:t>
            </a:r>
            <a:r>
              <a:rPr lang="zh-CN" altLang="en-US" b="1" dirty="0"/>
              <a:t>教学</a:t>
            </a:r>
            <a:r>
              <a:rPr lang="zh-CN" altLang="en-US" b="1" dirty="0" smtClean="0"/>
              <a:t>公开课</a:t>
            </a:r>
            <a:endParaRPr lang="en-US" altLang="zh-CN" b="1" dirty="0" smtClean="0"/>
          </a:p>
          <a:p>
            <a:r>
              <a:rPr lang="zh-CN" altLang="en-US" b="1" dirty="0" smtClean="0"/>
              <a:t>（</a:t>
            </a:r>
            <a:r>
              <a:rPr lang="en-US" altLang="zh-CN" b="1" dirty="0"/>
              <a:t>8</a:t>
            </a:r>
            <a:r>
              <a:rPr lang="zh-CN" altLang="en-US" b="1" dirty="0" smtClean="0"/>
              <a:t>）实施</a:t>
            </a:r>
            <a:r>
              <a:rPr lang="en-US" altLang="zh-CN" b="1" dirty="0" smtClean="0"/>
              <a:t>AI</a:t>
            </a:r>
            <a:r>
              <a:rPr lang="zh-CN" altLang="en-US" b="1" dirty="0" smtClean="0"/>
              <a:t>赋能教学、产教融合、课程思政</a:t>
            </a:r>
            <a:endParaRPr lang="en-US" altLang="zh-CN" b="1" dirty="0" smtClean="0"/>
          </a:p>
          <a:p>
            <a:pPr marL="0" indent="0">
              <a:buNone/>
            </a:pPr>
            <a:endParaRPr lang="en-US" altLang="zh-CN" b="1" dirty="0" smtClean="0"/>
          </a:p>
          <a:p>
            <a:pPr>
              <a:lnSpc>
                <a:spcPct val="120000"/>
              </a:lnSpc>
            </a:pPr>
            <a:r>
              <a:rPr lang="zh-CN" altLang="en-US" b="1" dirty="0" smtClean="0">
                <a:solidFill>
                  <a:srgbClr val="FF0000"/>
                </a:solidFill>
              </a:rPr>
              <a:t>上述所有信息必须是</a:t>
            </a:r>
            <a:r>
              <a:rPr lang="en-US" altLang="zh-CN" b="1" dirty="0" smtClean="0">
                <a:solidFill>
                  <a:srgbClr val="FF0000"/>
                </a:solidFill>
              </a:rPr>
              <a:t>2025.9.1-2026.8.31</a:t>
            </a:r>
            <a:r>
              <a:rPr lang="zh-CN" altLang="en-US" b="1" dirty="0" smtClean="0">
                <a:solidFill>
                  <a:srgbClr val="FF0000"/>
                </a:solidFill>
              </a:rPr>
              <a:t>日期间获得的，不含专业研究生、公共研究生的课程和获奖。</a:t>
            </a:r>
            <a:endParaRPr lang="en-US" altLang="zh-CN" b="1" dirty="0" smtClean="0">
              <a:solidFill>
                <a:srgbClr val="FF0000"/>
              </a:solidFill>
            </a:endParaRPr>
          </a:p>
          <a:p>
            <a:r>
              <a:rPr lang="zh-CN" altLang="en-US" b="1" dirty="0" smtClean="0"/>
              <a:t>全体参评教师需在评选期间准备</a:t>
            </a:r>
            <a:r>
              <a:rPr lang="en-US" altLang="zh-CN" b="1" dirty="0" smtClean="0">
                <a:solidFill>
                  <a:srgbClr val="FF0000"/>
                </a:solidFill>
              </a:rPr>
              <a:t>3</a:t>
            </a:r>
            <a:r>
              <a:rPr lang="zh-CN" altLang="en-US" b="1" dirty="0" smtClean="0">
                <a:solidFill>
                  <a:srgbClr val="FF0000"/>
                </a:solidFill>
              </a:rPr>
              <a:t>分钟</a:t>
            </a:r>
            <a:r>
              <a:rPr lang="en-US" altLang="zh-CN" b="1" dirty="0" smtClean="0"/>
              <a:t>PPT</a:t>
            </a:r>
            <a:r>
              <a:rPr lang="zh-CN" altLang="en-US" b="1" dirty="0" smtClean="0"/>
              <a:t>答辩。</a:t>
            </a:r>
            <a:endParaRPr lang="en-US" altLang="zh-CN" b="1" dirty="0" smtClean="0"/>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190</Words>
  <Application>Microsoft Office PowerPoint</Application>
  <PresentationFormat>宽屏</PresentationFormat>
  <Paragraphs>16</Paragraphs>
  <Slides>2</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2</vt:i4>
      </vt:variant>
    </vt:vector>
  </HeadingPairs>
  <TitlesOfParts>
    <vt:vector size="6" baseType="lpstr">
      <vt:lpstr>等线</vt:lpstr>
      <vt:lpstr>等线 Light</vt:lpstr>
      <vt:lpstr>Arial</vt:lpstr>
      <vt:lpstr>Office 主题​​</vt:lpstr>
      <vt:lpstr>2025-2026学年外语学院 课程教学优秀奖申报 </vt:lpstr>
      <vt:lpstr>述职内容包含以下内容：</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2019-2020学年外语学院 课程教学优秀奖 </dc:title>
  <dc:creator>陈琦</dc:creator>
  <cp:lastModifiedBy>DELL</cp:lastModifiedBy>
  <cp:revision>26</cp:revision>
  <dcterms:created xsi:type="dcterms:W3CDTF">2020-10-29T01:38:00Z</dcterms:created>
  <dcterms:modified xsi:type="dcterms:W3CDTF">2026-10-27T01:07:38Z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59845057E0C74959A96C56F834FCD41C_12</vt:lpwstr>
  </property>
  <property fmtid="{D5CDD505-2E9C-101B-9397-08002B2CF9AE}" pid="3" name="KSOProductBuildVer">
    <vt:lpwstr>2052-12.1.0.28505</vt:lpwstr>
  </property>
</Properties>
</file>